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67" r:id="rId3"/>
    <p:sldId id="268" r:id="rId4"/>
    <p:sldId id="269" r:id="rId5"/>
    <p:sldId id="270" r:id="rId6"/>
    <p:sldId id="271" r:id="rId7"/>
    <p:sldId id="272" r:id="rId8"/>
    <p:sldId id="273" r:id="rId9"/>
    <p:sldId id="274" r:id="rId10"/>
    <p:sldId id="275" r:id="rId11"/>
    <p:sldId id="276" r:id="rId12"/>
    <p:sldId id="277" r:id="rId13"/>
    <p:sldId id="266"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1B8ABB09-4A1D-463E-8065-109CC2B7EFAA}" type="datetimeFigureOut">
              <a:rPr lang="ar-SA" smtClean="0"/>
              <a:t>29/03/1439</a:t>
            </a:fld>
            <a:endParaRPr lang="ar-SA"/>
          </a:p>
        </p:txBody>
      </p:sp>
      <p:sp>
        <p:nvSpPr>
          <p:cNvPr id="16" name="Slide Number Placeholder 15"/>
          <p:cNvSpPr>
            <a:spLocks noGrp="1"/>
          </p:cNvSpPr>
          <p:nvPr>
            <p:ph type="sldNum" sz="quarter" idx="11"/>
          </p:nvPr>
        </p:nvSpPr>
        <p:spPr/>
        <p:txBody>
          <a:bodyPr/>
          <a:lstStyle/>
          <a:p>
            <a:fld id="{0B34F065-1154-456A-91E3-76DE8E75E17B}" type="slidenum">
              <a:rPr lang="ar-SA" smtClean="0"/>
              <a:t>‹#›</a:t>
            </a:fld>
            <a:endParaRPr lang="ar-SA"/>
          </a:p>
        </p:txBody>
      </p:sp>
      <p:sp>
        <p:nvSpPr>
          <p:cNvPr id="17" name="Footer Placeholder 16"/>
          <p:cNvSpPr>
            <a:spLocks noGrp="1"/>
          </p:cNvSpPr>
          <p:nvPr>
            <p:ph type="ftr" sz="quarter" idx="12"/>
          </p:nvPr>
        </p:nvSpPr>
        <p:spPr/>
        <p:txBody>
          <a:bodyPr/>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29/03/1439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29/03/1439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1B8ABB09-4A1D-463E-8065-109CC2B7EFAA}" type="datetimeFigureOut">
              <a:rPr lang="ar-SA" smtClean="0"/>
              <a:t>29/03/1439</a:t>
            </a:fld>
            <a:endParaRPr lang="ar-SA"/>
          </a:p>
        </p:txBody>
      </p:sp>
      <p:sp>
        <p:nvSpPr>
          <p:cNvPr id="15" name="Slide Number Placeholder 14"/>
          <p:cNvSpPr>
            <a:spLocks noGrp="1"/>
          </p:cNvSpPr>
          <p:nvPr>
            <p:ph type="sldNum" sz="quarter" idx="15"/>
          </p:nvPr>
        </p:nvSpPr>
        <p:spPr/>
        <p:txBody>
          <a:bodyPr/>
          <a:lstStyle>
            <a:lvl1pPr algn="ctr">
              <a:defRPr/>
            </a:lvl1pPr>
          </a:lstStyle>
          <a:p>
            <a:fld id="{0B34F065-1154-456A-91E3-76DE8E75E17B}" type="slidenum">
              <a:rPr lang="ar-SA" smtClean="0"/>
              <a:t>‹#›</a:t>
            </a:fld>
            <a:endParaRPr lang="ar-SA"/>
          </a:p>
        </p:txBody>
      </p:sp>
      <p:sp>
        <p:nvSpPr>
          <p:cNvPr id="16" name="Footer Placeholder 15"/>
          <p:cNvSpPr>
            <a:spLocks noGrp="1"/>
          </p:cNvSpPr>
          <p:nvPr>
            <p:ph type="ftr" sz="quarter" idx="16"/>
          </p:nvPr>
        </p:nvSpPr>
        <p:spPr/>
        <p:txBody>
          <a:bodyPr/>
          <a:lstStyle/>
          <a:p>
            <a:endParaRPr lang="ar-SA"/>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B8ABB09-4A1D-463E-8065-109CC2B7EFAA}" type="datetimeFigureOut">
              <a:rPr lang="ar-SA" smtClean="0"/>
              <a:t>29/03/1439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B8ABB09-4A1D-463E-8065-109CC2B7EFAA}" type="datetimeFigureOut">
              <a:rPr lang="ar-SA" smtClean="0"/>
              <a:t>29/03/1439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
        <p:nvSpPr>
          <p:cNvPr id="8" name="Footer Placeholder 7"/>
          <p:cNvSpPr>
            <a:spLocks noGrp="1"/>
          </p:cNvSpPr>
          <p:nvPr>
            <p:ph type="ftr" sz="quarter" idx="11"/>
          </p:nvPr>
        </p:nvSpPr>
        <p:spPr/>
        <p:txBody>
          <a:bodyPr/>
          <a:lstStyle/>
          <a:p>
            <a:endParaRPr lang="ar-SA"/>
          </a:p>
        </p:txBody>
      </p:sp>
      <p:sp>
        <p:nvSpPr>
          <p:cNvPr id="7" name="Date Placeholder 6"/>
          <p:cNvSpPr>
            <a:spLocks noGrp="1"/>
          </p:cNvSpPr>
          <p:nvPr>
            <p:ph type="dt" sz="half" idx="10"/>
          </p:nvPr>
        </p:nvSpPr>
        <p:spPr/>
        <p:txBody>
          <a:bodyPr/>
          <a:lstStyle/>
          <a:p>
            <a:fld id="{1B8ABB09-4A1D-463E-8065-109CC2B7EFAA}" type="datetimeFigureOut">
              <a:rPr lang="ar-SA" smtClean="0"/>
              <a:t>29/03/1439</a:t>
            </a:fld>
            <a:endParaRPr lang="ar-SA"/>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B8ABB09-4A1D-463E-8065-109CC2B7EFAA}" type="datetimeFigureOut">
              <a:rPr lang="ar-SA" smtClean="0"/>
              <a:t>29/03/1439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29/03/1439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1B8ABB09-4A1D-463E-8065-109CC2B7EFAA}" type="datetimeFigureOut">
              <a:rPr lang="ar-SA" smtClean="0"/>
              <a:t>29/03/1439</a:t>
            </a:fld>
            <a:endParaRPr lang="ar-SA"/>
          </a:p>
        </p:txBody>
      </p:sp>
      <p:sp>
        <p:nvSpPr>
          <p:cNvPr id="9" name="Slide Number Placeholder 8"/>
          <p:cNvSpPr>
            <a:spLocks noGrp="1"/>
          </p:cNvSpPr>
          <p:nvPr>
            <p:ph type="sldNum" sz="quarter" idx="15"/>
          </p:nvPr>
        </p:nvSpPr>
        <p:spPr/>
        <p:txBody>
          <a:bodyPr/>
          <a:lstStyle/>
          <a:p>
            <a:fld id="{0B34F065-1154-456A-91E3-76DE8E75E17B}" type="slidenum">
              <a:rPr lang="ar-SA" smtClean="0"/>
              <a:t>‹#›</a:t>
            </a:fld>
            <a:endParaRPr lang="ar-SA"/>
          </a:p>
        </p:txBody>
      </p:sp>
      <p:sp>
        <p:nvSpPr>
          <p:cNvPr id="10" name="Footer Placeholder 9"/>
          <p:cNvSpPr>
            <a:spLocks noGrp="1"/>
          </p:cNvSpPr>
          <p:nvPr>
            <p:ph type="ftr" sz="quarter" idx="16"/>
          </p:nvPr>
        </p:nvSpPr>
        <p:spPr/>
        <p:txBody>
          <a:bodyPr/>
          <a:lstStyle/>
          <a:p>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1B8ABB09-4A1D-463E-8065-109CC2B7EFAA}" type="datetimeFigureOut">
              <a:rPr lang="ar-SA" smtClean="0"/>
              <a:t>29/03/1439</a:t>
            </a:fld>
            <a:endParaRPr lang="ar-SA"/>
          </a:p>
        </p:txBody>
      </p:sp>
      <p:sp>
        <p:nvSpPr>
          <p:cNvPr id="9" name="Slide Number Placeholder 8"/>
          <p:cNvSpPr>
            <a:spLocks noGrp="1"/>
          </p:cNvSpPr>
          <p:nvPr>
            <p:ph type="sldNum" sz="quarter" idx="11"/>
          </p:nvPr>
        </p:nvSpPr>
        <p:spPr/>
        <p:txBody>
          <a:bodyPr/>
          <a:lstStyle/>
          <a:p>
            <a:fld id="{0B34F065-1154-456A-91E3-76DE8E75E17B}" type="slidenum">
              <a:rPr lang="ar-SA" smtClean="0"/>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B8ABB09-4A1D-463E-8065-109CC2B7EFAA}" type="datetimeFigureOut">
              <a:rPr lang="ar-SA" smtClean="0"/>
              <a:t>29/03/1439</a:t>
            </a:fld>
            <a:endParaRPr lang="ar-SA"/>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ar-SA"/>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0B34F065-1154-456A-91E3-76DE8E75E17B}" type="slidenum">
              <a:rPr lang="ar-SA" smtClean="0"/>
              <a:t>‹#›</a:t>
            </a:fld>
            <a:endParaRPr lang="ar-SA"/>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r" rtl="1"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r" rtl="1"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r" rtl="1"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r" rtl="1"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r" rtl="1"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r" rtl="1"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r" rtl="1"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b="1" dirty="0">
                <a:solidFill>
                  <a:srgbClr val="C00000"/>
                </a:solidFill>
              </a:rPr>
              <a:t>Doha M. </a:t>
            </a:r>
            <a:r>
              <a:rPr lang="en-US" b="1" dirty="0" smtClean="0">
                <a:solidFill>
                  <a:srgbClr val="C00000"/>
                </a:solidFill>
              </a:rPr>
              <a:t> Abdul-</a:t>
            </a:r>
            <a:r>
              <a:rPr lang="en-US" b="1" dirty="0" err="1" smtClean="0">
                <a:solidFill>
                  <a:srgbClr val="C00000"/>
                </a:solidFill>
              </a:rPr>
              <a:t>Razzaq</a:t>
            </a:r>
            <a:r>
              <a:rPr lang="en-US" b="1" dirty="0" smtClean="0">
                <a:solidFill>
                  <a:srgbClr val="C00000"/>
                </a:solidFill>
              </a:rPr>
              <a:t> Al </a:t>
            </a:r>
            <a:r>
              <a:rPr lang="en-US" b="1" dirty="0">
                <a:solidFill>
                  <a:srgbClr val="C00000"/>
                </a:solidFill>
              </a:rPr>
              <a:t>Saffar</a:t>
            </a:r>
          </a:p>
          <a:p>
            <a:r>
              <a:rPr lang="en-US" b="1" dirty="0">
                <a:solidFill>
                  <a:srgbClr val="C00000"/>
                </a:solidFill>
              </a:rPr>
              <a:t>Al Mansour University College</a:t>
            </a:r>
          </a:p>
          <a:p>
            <a:r>
              <a:rPr lang="en-US" b="1" dirty="0">
                <a:solidFill>
                  <a:srgbClr val="C00000"/>
                </a:solidFill>
              </a:rPr>
              <a:t>Civil Engineering Department</a:t>
            </a:r>
          </a:p>
          <a:p>
            <a:r>
              <a:rPr lang="en-US" b="1" dirty="0">
                <a:solidFill>
                  <a:srgbClr val="C00000"/>
                </a:solidFill>
              </a:rPr>
              <a:t>2017</a:t>
            </a:r>
          </a:p>
          <a:p>
            <a:endParaRPr lang="ar-IQ" dirty="0"/>
          </a:p>
        </p:txBody>
      </p:sp>
      <p:sp>
        <p:nvSpPr>
          <p:cNvPr id="2" name="Title 1"/>
          <p:cNvSpPr>
            <a:spLocks noGrp="1"/>
          </p:cNvSpPr>
          <p:nvPr>
            <p:ph type="ctrTitle"/>
          </p:nvPr>
        </p:nvSpPr>
        <p:spPr>
          <a:xfrm>
            <a:off x="467544" y="1556792"/>
            <a:ext cx="8305800" cy="1368152"/>
          </a:xfrm>
        </p:spPr>
        <p:txBody>
          <a:bodyPr/>
          <a:lstStyle/>
          <a:p>
            <a:r>
              <a:rPr lang="en-US" b="1" dirty="0" smtClean="0">
                <a:solidFill>
                  <a:schemeClr val="bg1"/>
                </a:solidFill>
                <a:effectLst>
                  <a:outerShdw blurRad="38100" dist="38100" dir="2700000" algn="tl">
                    <a:srgbClr val="000000">
                      <a:alpha val="43137"/>
                    </a:srgbClr>
                  </a:outerShdw>
                </a:effectLst>
              </a:rPr>
              <a:t>Types of Cement</a:t>
            </a:r>
            <a:endParaRPr lang="ar-IQ" b="1" dirty="0">
              <a:solidFill>
                <a:schemeClr val="bg1"/>
              </a:solidFill>
              <a:effectLst>
                <a:outerShdw blurRad="38100" dist="38100" dir="2700000" algn="tl">
                  <a:srgbClr val="000000">
                    <a:alpha val="43137"/>
                  </a:srgbClr>
                </a:outerShdw>
              </a:effectLst>
            </a:endParaRPr>
          </a:p>
        </p:txBody>
      </p:sp>
      <p:pic>
        <p:nvPicPr>
          <p:cNvPr id="1026" name="Picture 2" descr="F:\كلية المنصور\شعار الجامعة.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32656"/>
            <a:ext cx="1238250" cy="144016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 name="Picture 4" descr="C:\Users\doha\Desktop\شعار قسم الهندسة المدنية\ok.jpg"/>
          <p:cNvPicPr/>
          <p:nvPr/>
        </p:nvPicPr>
        <p:blipFill rotWithShape="1">
          <a:blip r:embed="rId3" cstate="print">
            <a:extLst>
              <a:ext uri="{28A0092B-C50C-407E-A947-70E740481C1C}">
                <a14:useLocalDpi xmlns:a14="http://schemas.microsoft.com/office/drawing/2010/main" val="0"/>
              </a:ext>
            </a:extLst>
          </a:blip>
          <a:srcRect t="709" b="34333"/>
          <a:stretch/>
        </p:blipFill>
        <p:spPr bwMode="auto">
          <a:xfrm>
            <a:off x="7020272" y="332656"/>
            <a:ext cx="1368152" cy="1296144"/>
          </a:xfrm>
          <a:prstGeom prst="rect">
            <a:avLst/>
          </a:prstGeom>
          <a:ln>
            <a:noFill/>
          </a:ln>
          <a:effectLst>
            <a:softEdge rad="112500"/>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1930930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08720"/>
            <a:ext cx="8229600" cy="5187280"/>
          </a:xfrm>
        </p:spPr>
        <p:txBody>
          <a:bodyPr/>
          <a:lstStyle/>
          <a:p>
            <a:pPr marL="0" indent="0" algn="just" rtl="0">
              <a:buNone/>
            </a:pPr>
            <a:r>
              <a:rPr lang="en-US" dirty="0" smtClean="0">
                <a:solidFill>
                  <a:schemeClr val="bg1"/>
                </a:solidFill>
              </a:rPr>
              <a:t>It </a:t>
            </a:r>
            <a:r>
              <a:rPr lang="en-US" dirty="0">
                <a:solidFill>
                  <a:schemeClr val="bg1"/>
                </a:solidFill>
              </a:rPr>
              <a:t>is used in mass concrete constructions: the rise of temperature in mass concrete due to progression in heat of hydration -- cause serious cracks. So it is important to limit the rate of heat evolution in this type of construction, by </a:t>
            </a:r>
            <a:r>
              <a:rPr lang="en-US" dirty="0" smtClean="0">
                <a:solidFill>
                  <a:schemeClr val="bg1"/>
                </a:solidFill>
              </a:rPr>
              <a:t>using </a:t>
            </a:r>
            <a:r>
              <a:rPr lang="en-US" dirty="0">
                <a:solidFill>
                  <a:schemeClr val="bg1"/>
                </a:solidFill>
              </a:rPr>
              <a:t>the low heat cement</a:t>
            </a:r>
            <a:r>
              <a:rPr lang="en-US" dirty="0" smtClean="0">
                <a:solidFill>
                  <a:schemeClr val="bg1"/>
                </a:solidFill>
              </a:rPr>
              <a:t>.</a:t>
            </a:r>
            <a:endParaRPr lang="en-US" dirty="0">
              <a:solidFill>
                <a:schemeClr val="bg1"/>
              </a:solidFill>
            </a:endParaRPr>
          </a:p>
          <a:p>
            <a:pPr marL="0" indent="0" algn="just" rtl="0">
              <a:buNone/>
            </a:pPr>
            <a:endParaRPr lang="ar-IQ" dirty="0">
              <a:solidFill>
                <a:schemeClr val="bg1"/>
              </a:solidFill>
            </a:endParaRPr>
          </a:p>
        </p:txBody>
      </p:sp>
      <p:sp>
        <p:nvSpPr>
          <p:cNvPr id="3" name="Title 2"/>
          <p:cNvSpPr>
            <a:spLocks noGrp="1"/>
          </p:cNvSpPr>
          <p:nvPr>
            <p:ph type="title"/>
          </p:nvPr>
        </p:nvSpPr>
        <p:spPr>
          <a:xfrm>
            <a:off x="457200" y="152400"/>
            <a:ext cx="8229600" cy="684312"/>
          </a:xfrm>
        </p:spPr>
        <p:txBody>
          <a:bodyPr>
            <a:normAutofit fontScale="90000"/>
          </a:bodyPr>
          <a:lstStyle/>
          <a:p>
            <a:r>
              <a:rPr lang="en-US" dirty="0">
                <a:solidFill>
                  <a:srgbClr val="FF0000"/>
                </a:solidFill>
              </a:rPr>
              <a:t>Uses</a:t>
            </a:r>
            <a:endParaRPr lang="ar-IQ" dirty="0">
              <a:solidFill>
                <a:srgbClr val="FF0000"/>
              </a:solidFill>
            </a:endParaRPr>
          </a:p>
        </p:txBody>
      </p:sp>
    </p:spTree>
    <p:extLst>
      <p:ext uri="{BB962C8B-B14F-4D97-AF65-F5344CB8AC3E}">
        <p14:creationId xmlns:p14="http://schemas.microsoft.com/office/powerpoint/2010/main" val="7927043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052736"/>
            <a:ext cx="8229600" cy="5040560"/>
          </a:xfrm>
        </p:spPr>
        <p:txBody>
          <a:bodyPr>
            <a:normAutofit/>
          </a:bodyPr>
          <a:lstStyle/>
          <a:p>
            <a:pPr marL="0" indent="0" algn="just" rtl="0">
              <a:buNone/>
            </a:pPr>
            <a:r>
              <a:rPr lang="en-US" dirty="0">
                <a:solidFill>
                  <a:srgbClr val="FF0000"/>
                </a:solidFill>
              </a:rPr>
              <a:t>It contains</a:t>
            </a:r>
            <a:r>
              <a:rPr lang="en-US" dirty="0" smtClean="0">
                <a:solidFill>
                  <a:srgbClr val="FF0000"/>
                </a:solidFill>
              </a:rPr>
              <a:t>:</a:t>
            </a:r>
            <a:endParaRPr lang="en-US" dirty="0">
              <a:solidFill>
                <a:srgbClr val="FF0000"/>
              </a:solidFill>
            </a:endParaRPr>
          </a:p>
          <a:p>
            <a:pPr marL="0" indent="0" algn="just" rtl="0">
              <a:buNone/>
            </a:pPr>
            <a:r>
              <a:rPr lang="en-US" dirty="0">
                <a:solidFill>
                  <a:schemeClr val="bg1"/>
                </a:solidFill>
              </a:rPr>
              <a:t>-	Lower percentage of </a:t>
            </a:r>
            <a:r>
              <a:rPr lang="en-US" dirty="0">
                <a:solidFill>
                  <a:srgbClr val="FF0000"/>
                </a:solidFill>
              </a:rPr>
              <a:t>C3A</a:t>
            </a:r>
            <a:r>
              <a:rPr lang="en-US" dirty="0">
                <a:solidFill>
                  <a:schemeClr val="bg1"/>
                </a:solidFill>
              </a:rPr>
              <a:t> and </a:t>
            </a:r>
            <a:r>
              <a:rPr lang="en-US" dirty="0">
                <a:solidFill>
                  <a:srgbClr val="FF0000"/>
                </a:solidFill>
              </a:rPr>
              <a:t>C4AF</a:t>
            </a:r>
            <a:r>
              <a:rPr lang="en-US" dirty="0">
                <a:solidFill>
                  <a:schemeClr val="bg1"/>
                </a:solidFill>
              </a:rPr>
              <a:t> – which considers as the most affected compounds by sulfates</a:t>
            </a:r>
            <a:r>
              <a:rPr lang="en-US" dirty="0" smtClean="0">
                <a:solidFill>
                  <a:schemeClr val="bg1"/>
                </a:solidFill>
              </a:rPr>
              <a:t>.</a:t>
            </a:r>
            <a:endParaRPr lang="en-US" dirty="0">
              <a:solidFill>
                <a:schemeClr val="bg1"/>
              </a:solidFill>
            </a:endParaRPr>
          </a:p>
          <a:p>
            <a:pPr marL="0" indent="0" algn="just" rtl="0">
              <a:buNone/>
            </a:pPr>
            <a:r>
              <a:rPr lang="en-US" dirty="0">
                <a:solidFill>
                  <a:schemeClr val="bg1"/>
                </a:solidFill>
              </a:rPr>
              <a:t>-	Higher  percentage  of  silicates  –  in  comparison  with  ordinary Portland cement</a:t>
            </a:r>
            <a:r>
              <a:rPr lang="en-US" dirty="0" smtClean="0">
                <a:solidFill>
                  <a:schemeClr val="bg1"/>
                </a:solidFill>
              </a:rPr>
              <a:t>.</a:t>
            </a:r>
            <a:endParaRPr lang="en-US" dirty="0">
              <a:solidFill>
                <a:schemeClr val="bg1"/>
              </a:solidFill>
            </a:endParaRPr>
          </a:p>
          <a:p>
            <a:pPr marL="0" indent="0" algn="just" rtl="0">
              <a:buNone/>
            </a:pPr>
            <a:r>
              <a:rPr lang="en-US" dirty="0">
                <a:solidFill>
                  <a:schemeClr val="bg1"/>
                </a:solidFill>
              </a:rPr>
              <a:t>-	For this type of cement – C2S represents a high proportion of the silicates</a:t>
            </a:r>
            <a:r>
              <a:rPr lang="en-US" dirty="0" smtClean="0">
                <a:solidFill>
                  <a:schemeClr val="bg1"/>
                </a:solidFill>
              </a:rPr>
              <a:t>.</a:t>
            </a:r>
            <a:endParaRPr lang="en-US" dirty="0">
              <a:solidFill>
                <a:schemeClr val="bg1"/>
              </a:solidFill>
            </a:endParaRPr>
          </a:p>
          <a:p>
            <a:pPr marL="0" indent="0" algn="just" rtl="0">
              <a:buNone/>
            </a:pPr>
            <a:r>
              <a:rPr lang="en-US" dirty="0">
                <a:solidFill>
                  <a:schemeClr val="bg1"/>
                </a:solidFill>
              </a:rPr>
              <a:t>-	Iraqi specification no. (6) limits – max. C3A content by 3.5</a:t>
            </a:r>
            <a:r>
              <a:rPr lang="en-US" dirty="0" smtClean="0">
                <a:solidFill>
                  <a:schemeClr val="bg1"/>
                </a:solidFill>
              </a:rPr>
              <a:t>%</a:t>
            </a:r>
            <a:endParaRPr lang="en-US" dirty="0">
              <a:solidFill>
                <a:schemeClr val="bg1"/>
              </a:solidFill>
            </a:endParaRPr>
          </a:p>
          <a:p>
            <a:pPr marL="0" indent="0" algn="just" rtl="0">
              <a:buNone/>
            </a:pPr>
            <a:r>
              <a:rPr lang="en-US" dirty="0">
                <a:solidFill>
                  <a:schemeClr val="bg1"/>
                </a:solidFill>
              </a:rPr>
              <a:t>_ min. fineness by 2500 cm</a:t>
            </a:r>
            <a:r>
              <a:rPr lang="en-US" sz="2000" dirty="0">
                <a:solidFill>
                  <a:schemeClr val="bg1"/>
                </a:solidFill>
              </a:rPr>
              <a:t>2</a:t>
            </a:r>
            <a:r>
              <a:rPr lang="en-US" dirty="0">
                <a:solidFill>
                  <a:schemeClr val="bg1"/>
                </a:solidFill>
              </a:rPr>
              <a:t>/g</a:t>
            </a:r>
            <a:r>
              <a:rPr lang="en-US" dirty="0" smtClean="0">
                <a:solidFill>
                  <a:schemeClr val="bg1"/>
                </a:solidFill>
              </a:rPr>
              <a:t>.</a:t>
            </a:r>
          </a:p>
          <a:p>
            <a:pPr marL="0" indent="0" algn="just" rtl="0">
              <a:buNone/>
            </a:pPr>
            <a:endParaRPr lang="en-US" dirty="0">
              <a:solidFill>
                <a:schemeClr val="bg1"/>
              </a:solidFill>
            </a:endParaRPr>
          </a:p>
          <a:p>
            <a:pPr marL="0" indent="0" algn="just" rtl="0">
              <a:buNone/>
            </a:pPr>
            <a:endParaRPr lang="en-US" dirty="0">
              <a:solidFill>
                <a:schemeClr val="bg1"/>
              </a:solidFill>
            </a:endParaRPr>
          </a:p>
          <a:p>
            <a:pPr algn="just" rtl="0"/>
            <a:endParaRPr lang="ar-IQ" dirty="0">
              <a:solidFill>
                <a:schemeClr val="bg1"/>
              </a:solidFill>
            </a:endParaRPr>
          </a:p>
        </p:txBody>
      </p:sp>
      <p:sp>
        <p:nvSpPr>
          <p:cNvPr id="3" name="Title 2"/>
          <p:cNvSpPr>
            <a:spLocks noGrp="1"/>
          </p:cNvSpPr>
          <p:nvPr>
            <p:ph type="title"/>
          </p:nvPr>
        </p:nvSpPr>
        <p:spPr>
          <a:xfrm>
            <a:off x="467544" y="332656"/>
            <a:ext cx="8229600" cy="468288"/>
          </a:xfrm>
        </p:spPr>
        <p:txBody>
          <a:bodyPr>
            <a:noAutofit/>
          </a:bodyPr>
          <a:lstStyle/>
          <a:p>
            <a:r>
              <a:rPr lang="en-US" sz="2800" dirty="0">
                <a:solidFill>
                  <a:srgbClr val="FF0000"/>
                </a:solidFill>
              </a:rPr>
              <a:t>Sulfate- resisting Cement</a:t>
            </a:r>
            <a:endParaRPr lang="ar-IQ" sz="2800" dirty="0">
              <a:solidFill>
                <a:srgbClr val="FF0000"/>
              </a:solidFill>
            </a:endParaRPr>
          </a:p>
        </p:txBody>
      </p:sp>
    </p:spTree>
    <p:extLst>
      <p:ext uri="{BB962C8B-B14F-4D97-AF65-F5344CB8AC3E}">
        <p14:creationId xmlns:p14="http://schemas.microsoft.com/office/powerpoint/2010/main" val="2942406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08720"/>
            <a:ext cx="8229600" cy="5187280"/>
          </a:xfrm>
        </p:spPr>
        <p:txBody>
          <a:bodyPr/>
          <a:lstStyle/>
          <a:p>
            <a:pPr marL="0" indent="0" algn="l" rtl="0">
              <a:buNone/>
            </a:pPr>
            <a:r>
              <a:rPr lang="en-US" sz="3200" dirty="0">
                <a:solidFill>
                  <a:schemeClr val="bg1"/>
                </a:solidFill>
              </a:rPr>
              <a:t>-</a:t>
            </a:r>
            <a:r>
              <a:rPr lang="en-US" sz="2800" dirty="0">
                <a:solidFill>
                  <a:schemeClr val="bg1"/>
                </a:solidFill>
              </a:rPr>
              <a:t>	Low early strength</a:t>
            </a:r>
            <a:r>
              <a:rPr lang="en-US" sz="2800" dirty="0" smtClean="0">
                <a:solidFill>
                  <a:schemeClr val="bg1"/>
                </a:solidFill>
              </a:rPr>
              <a:t>.</a:t>
            </a:r>
            <a:endParaRPr lang="en-US" sz="2800" dirty="0">
              <a:solidFill>
                <a:schemeClr val="bg1"/>
              </a:solidFill>
            </a:endParaRPr>
          </a:p>
          <a:p>
            <a:pPr marL="0" indent="0" algn="l" rtl="0">
              <a:buNone/>
            </a:pPr>
            <a:r>
              <a:rPr lang="en-US" sz="2800" dirty="0">
                <a:solidFill>
                  <a:schemeClr val="bg1"/>
                </a:solidFill>
              </a:rPr>
              <a:t>-	Its resulted heat of hydration is little higher than that resulted from low heat cement</a:t>
            </a:r>
            <a:r>
              <a:rPr lang="en-US" sz="2800" dirty="0" smtClean="0">
                <a:solidFill>
                  <a:schemeClr val="bg1"/>
                </a:solidFill>
              </a:rPr>
              <a:t>.</a:t>
            </a:r>
            <a:endParaRPr lang="en-US" sz="2800" dirty="0">
              <a:solidFill>
                <a:schemeClr val="bg1"/>
              </a:solidFill>
            </a:endParaRPr>
          </a:p>
          <a:p>
            <a:pPr algn="l" rtl="0">
              <a:buFontTx/>
              <a:buChar char="-"/>
            </a:pPr>
            <a:r>
              <a:rPr lang="en-US" sz="2800" dirty="0" smtClean="0">
                <a:solidFill>
                  <a:schemeClr val="bg1"/>
                </a:solidFill>
              </a:rPr>
              <a:t>Its </a:t>
            </a:r>
            <a:r>
              <a:rPr lang="en-US" sz="2800" dirty="0">
                <a:solidFill>
                  <a:schemeClr val="bg1"/>
                </a:solidFill>
              </a:rPr>
              <a:t>cost is higher than ordinary Portland cement – because of the special requirements of material composition, including addition of iron powder to the raw materials</a:t>
            </a:r>
            <a:r>
              <a:rPr lang="en-US" sz="2800" dirty="0" smtClean="0">
                <a:solidFill>
                  <a:schemeClr val="bg1"/>
                </a:solidFill>
              </a:rPr>
              <a:t>.</a:t>
            </a:r>
          </a:p>
          <a:p>
            <a:pPr algn="l" rtl="0">
              <a:buFontTx/>
              <a:buChar char="-"/>
            </a:pPr>
            <a:endParaRPr lang="en-US" sz="2000" dirty="0">
              <a:solidFill>
                <a:schemeClr val="bg1"/>
              </a:solidFill>
            </a:endParaRPr>
          </a:p>
          <a:p>
            <a:pPr marL="0" indent="0" algn="l" rtl="0">
              <a:buNone/>
            </a:pPr>
            <a:endParaRPr lang="ar-IQ" dirty="0"/>
          </a:p>
        </p:txBody>
      </p:sp>
      <p:sp>
        <p:nvSpPr>
          <p:cNvPr id="3" name="Title 2"/>
          <p:cNvSpPr>
            <a:spLocks noGrp="1"/>
          </p:cNvSpPr>
          <p:nvPr>
            <p:ph type="title"/>
          </p:nvPr>
        </p:nvSpPr>
        <p:spPr>
          <a:xfrm>
            <a:off x="457200" y="152400"/>
            <a:ext cx="8229600" cy="612304"/>
          </a:xfrm>
        </p:spPr>
        <p:txBody>
          <a:bodyPr/>
          <a:lstStyle/>
          <a:p>
            <a:r>
              <a:rPr lang="en-US" sz="2800" dirty="0">
                <a:solidFill>
                  <a:srgbClr val="FF0000"/>
                </a:solidFill>
              </a:rPr>
              <a:t>Properties</a:t>
            </a:r>
            <a:endParaRPr lang="ar-IQ" dirty="0">
              <a:solidFill>
                <a:srgbClr val="FF0000"/>
              </a:solidFill>
            </a:endParaRPr>
          </a:p>
        </p:txBody>
      </p:sp>
    </p:spTree>
    <p:extLst>
      <p:ext uri="{BB962C8B-B14F-4D97-AF65-F5344CB8AC3E}">
        <p14:creationId xmlns:p14="http://schemas.microsoft.com/office/powerpoint/2010/main" val="9838872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oha\Desktop\thank-you-flowers-3.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324528" cy="6988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8192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20688"/>
            <a:ext cx="8229600" cy="5475312"/>
          </a:xfrm>
        </p:spPr>
        <p:txBody>
          <a:bodyPr/>
          <a:lstStyle/>
          <a:p>
            <a:pPr marL="0" indent="0" algn="just" rtl="0">
              <a:buNone/>
            </a:pPr>
            <a:r>
              <a:rPr lang="en-US" sz="2400" dirty="0">
                <a:solidFill>
                  <a:schemeClr val="bg1"/>
                </a:solidFill>
                <a:latin typeface="TimesNewRomanPSMT"/>
                <a:cs typeface="Simple Bold Jut Out" pitchFamily="2" charset="-78"/>
              </a:rPr>
              <a:t>The properties of cement during hydration vary according to</a:t>
            </a:r>
            <a:r>
              <a:rPr lang="en-US" sz="2400" dirty="0" smtClean="0">
                <a:solidFill>
                  <a:schemeClr val="bg1"/>
                </a:solidFill>
                <a:latin typeface="TimesNewRomanPSMT"/>
                <a:cs typeface="Simple Bold Jut Out" pitchFamily="2" charset="-78"/>
              </a:rPr>
              <a:t>:</a:t>
            </a:r>
            <a:endParaRPr lang="ar-IQ" sz="2000" i="1" dirty="0">
              <a:solidFill>
                <a:schemeClr val="bg1"/>
              </a:solidFill>
              <a:latin typeface="SymbolMT"/>
              <a:cs typeface="+mj-cs"/>
            </a:endParaRPr>
          </a:p>
          <a:p>
            <a:pPr algn="just" rtl="0"/>
            <a:r>
              <a:rPr lang="en-US" sz="2000" b="1" i="1" dirty="0">
                <a:solidFill>
                  <a:schemeClr val="bg1"/>
                </a:solidFill>
                <a:latin typeface="TimesNewRomanPSMT"/>
                <a:cs typeface="+mj-cs"/>
              </a:rPr>
              <a:t>Chemical composition</a:t>
            </a:r>
          </a:p>
          <a:p>
            <a:pPr algn="just" rtl="0"/>
            <a:r>
              <a:rPr lang="en-US" sz="2000" b="1" i="1" dirty="0" smtClean="0">
                <a:solidFill>
                  <a:schemeClr val="bg1"/>
                </a:solidFill>
                <a:latin typeface="TimesNewRomanPSMT"/>
                <a:cs typeface="+mj-cs"/>
              </a:rPr>
              <a:t>Degree </a:t>
            </a:r>
            <a:r>
              <a:rPr lang="en-US" sz="2000" b="1" i="1" dirty="0">
                <a:solidFill>
                  <a:schemeClr val="bg1"/>
                </a:solidFill>
                <a:latin typeface="TimesNewRomanPSMT"/>
                <a:cs typeface="+mj-cs"/>
              </a:rPr>
              <a:t>of </a:t>
            </a:r>
            <a:r>
              <a:rPr lang="en-US" sz="2000" b="1" i="1" dirty="0" smtClean="0">
                <a:solidFill>
                  <a:schemeClr val="bg1"/>
                </a:solidFill>
                <a:latin typeface="TimesNewRomanPSMT"/>
                <a:cs typeface="+mj-cs"/>
              </a:rPr>
              <a:t>fineness</a:t>
            </a:r>
          </a:p>
          <a:p>
            <a:pPr algn="just" rtl="0"/>
            <a:endParaRPr lang="en-US" sz="2000" b="1" i="1" dirty="0" smtClean="0">
              <a:solidFill>
                <a:schemeClr val="bg1"/>
              </a:solidFill>
              <a:latin typeface="TimesNewRomanPSMT"/>
              <a:cs typeface="+mj-cs"/>
            </a:endParaRPr>
          </a:p>
          <a:p>
            <a:pPr marL="0" indent="0" algn="just" rtl="0">
              <a:buNone/>
            </a:pPr>
            <a:r>
              <a:rPr lang="en-US" sz="2400" b="1" dirty="0">
                <a:solidFill>
                  <a:srgbClr val="FF0000"/>
                </a:solidFill>
                <a:cs typeface="+mj-cs"/>
              </a:rPr>
              <a:t>Types of </a:t>
            </a:r>
            <a:r>
              <a:rPr lang="en-US" sz="2400" b="1" dirty="0" smtClean="0">
                <a:solidFill>
                  <a:srgbClr val="FF0000"/>
                </a:solidFill>
                <a:cs typeface="+mj-cs"/>
              </a:rPr>
              <a:t>Cement</a:t>
            </a:r>
            <a:endParaRPr lang="en-US" sz="2400" b="1" dirty="0">
              <a:solidFill>
                <a:srgbClr val="FF0000"/>
              </a:solidFill>
              <a:cs typeface="+mj-cs"/>
            </a:endParaRPr>
          </a:p>
          <a:p>
            <a:pPr algn="just" rtl="0"/>
            <a:r>
              <a:rPr lang="en-US" sz="2000" b="1" dirty="0">
                <a:solidFill>
                  <a:schemeClr val="bg1"/>
                </a:solidFill>
                <a:cs typeface="+mj-cs"/>
              </a:rPr>
              <a:t>Portland </a:t>
            </a:r>
            <a:r>
              <a:rPr lang="en-US" sz="2000" b="1" dirty="0" smtClean="0">
                <a:solidFill>
                  <a:schemeClr val="bg1"/>
                </a:solidFill>
                <a:cs typeface="+mj-cs"/>
              </a:rPr>
              <a:t>cement</a:t>
            </a:r>
            <a:endParaRPr lang="en-US" sz="2000" b="1" dirty="0">
              <a:solidFill>
                <a:schemeClr val="bg1"/>
              </a:solidFill>
              <a:cs typeface="+mj-cs"/>
            </a:endParaRPr>
          </a:p>
          <a:p>
            <a:pPr algn="just" rtl="0"/>
            <a:r>
              <a:rPr lang="en-US" sz="2000" b="1" dirty="0">
                <a:solidFill>
                  <a:schemeClr val="bg1"/>
                </a:solidFill>
                <a:cs typeface="+mj-cs"/>
              </a:rPr>
              <a:t>Natural </a:t>
            </a:r>
            <a:r>
              <a:rPr lang="en-US" sz="2000" b="1" dirty="0" smtClean="0">
                <a:solidFill>
                  <a:schemeClr val="bg1"/>
                </a:solidFill>
                <a:cs typeface="+mj-cs"/>
              </a:rPr>
              <a:t>cement</a:t>
            </a:r>
            <a:endParaRPr lang="en-US" sz="2000" b="1" dirty="0">
              <a:solidFill>
                <a:schemeClr val="bg1"/>
              </a:solidFill>
              <a:cs typeface="+mj-cs"/>
            </a:endParaRPr>
          </a:p>
          <a:p>
            <a:pPr algn="just" rtl="0"/>
            <a:r>
              <a:rPr lang="en-US" sz="2000" b="1" dirty="0">
                <a:solidFill>
                  <a:schemeClr val="bg1"/>
                </a:solidFill>
                <a:cs typeface="+mj-cs"/>
              </a:rPr>
              <a:t>Expansive </a:t>
            </a:r>
            <a:r>
              <a:rPr lang="en-US" sz="2000" b="1" dirty="0" smtClean="0">
                <a:solidFill>
                  <a:schemeClr val="bg1"/>
                </a:solidFill>
                <a:cs typeface="+mj-cs"/>
              </a:rPr>
              <a:t>cement</a:t>
            </a:r>
            <a:endParaRPr lang="en-US" sz="2000" b="1" dirty="0">
              <a:solidFill>
                <a:schemeClr val="bg1"/>
              </a:solidFill>
              <a:cs typeface="+mj-cs"/>
            </a:endParaRPr>
          </a:p>
          <a:p>
            <a:pPr algn="just" rtl="0"/>
            <a:r>
              <a:rPr lang="en-US" sz="2000" b="1" dirty="0">
                <a:solidFill>
                  <a:schemeClr val="bg1"/>
                </a:solidFill>
                <a:cs typeface="+mj-cs"/>
              </a:rPr>
              <a:t>High-alumina cement</a:t>
            </a:r>
            <a:endParaRPr lang="ar-IQ" sz="2000" b="1" dirty="0">
              <a:solidFill>
                <a:schemeClr val="bg1"/>
              </a:solidFill>
              <a:cs typeface="+mj-cs"/>
            </a:endParaRPr>
          </a:p>
        </p:txBody>
      </p:sp>
    </p:spTree>
    <p:extLst>
      <p:ext uri="{BB962C8B-B14F-4D97-AF65-F5344CB8AC3E}">
        <p14:creationId xmlns:p14="http://schemas.microsoft.com/office/powerpoint/2010/main" val="26392443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rtl="0"/>
            <a:r>
              <a:rPr lang="en-US" sz="2800" dirty="0">
                <a:solidFill>
                  <a:schemeClr val="bg1"/>
                </a:solidFill>
                <a:latin typeface="TimesNewRomanPSMT"/>
              </a:rPr>
              <a:t>Ordinary Portland cement – </a:t>
            </a:r>
            <a:r>
              <a:rPr lang="en-US" sz="2800" dirty="0">
                <a:solidFill>
                  <a:srgbClr val="C00000"/>
                </a:solidFill>
                <a:latin typeface="TimesNewRomanPSMT"/>
              </a:rPr>
              <a:t>Type </a:t>
            </a:r>
            <a:r>
              <a:rPr lang="en-US" sz="2800" dirty="0" smtClean="0">
                <a:solidFill>
                  <a:srgbClr val="C00000"/>
                </a:solidFill>
                <a:latin typeface="TimesNewRomanPSMT"/>
              </a:rPr>
              <a:t>Ι</a:t>
            </a:r>
            <a:endParaRPr lang="ar-IQ" sz="2800" dirty="0">
              <a:solidFill>
                <a:srgbClr val="C00000"/>
              </a:solidFill>
              <a:latin typeface="SymbolMT"/>
            </a:endParaRPr>
          </a:p>
          <a:p>
            <a:pPr algn="just" rtl="0"/>
            <a:r>
              <a:rPr lang="en-US" sz="2800" dirty="0">
                <a:solidFill>
                  <a:schemeClr val="bg1"/>
                </a:solidFill>
                <a:latin typeface="TimesNewRomanPSMT"/>
              </a:rPr>
              <a:t>Modified cement - </a:t>
            </a:r>
            <a:r>
              <a:rPr lang="en-US" sz="2800" dirty="0">
                <a:solidFill>
                  <a:srgbClr val="C00000"/>
                </a:solidFill>
                <a:latin typeface="TimesNewRomanPSMT"/>
              </a:rPr>
              <a:t>Type </a:t>
            </a:r>
            <a:r>
              <a:rPr lang="el-GR" sz="2800" dirty="0" smtClean="0">
                <a:solidFill>
                  <a:srgbClr val="C00000"/>
                </a:solidFill>
                <a:latin typeface="TimesNewRomanPSMT"/>
              </a:rPr>
              <a:t>ΙΙ</a:t>
            </a:r>
            <a:endParaRPr lang="ar-IQ" sz="2800" dirty="0">
              <a:solidFill>
                <a:srgbClr val="C00000"/>
              </a:solidFill>
              <a:latin typeface="SymbolMT"/>
            </a:endParaRPr>
          </a:p>
          <a:p>
            <a:pPr algn="just" rtl="0"/>
            <a:r>
              <a:rPr lang="en-US" sz="2800" dirty="0">
                <a:solidFill>
                  <a:schemeClr val="bg1"/>
                </a:solidFill>
                <a:latin typeface="TimesNewRomanPSMT"/>
              </a:rPr>
              <a:t>Rapid-hardening Portland cement – </a:t>
            </a:r>
            <a:r>
              <a:rPr lang="en-US" sz="2800" dirty="0">
                <a:solidFill>
                  <a:srgbClr val="C00000"/>
                </a:solidFill>
                <a:latin typeface="TimesNewRomanPSMT"/>
              </a:rPr>
              <a:t>Type </a:t>
            </a:r>
            <a:r>
              <a:rPr lang="en-US" sz="2800" dirty="0" smtClean="0">
                <a:solidFill>
                  <a:srgbClr val="C00000"/>
                </a:solidFill>
                <a:latin typeface="TimesNewRomanPSMT"/>
              </a:rPr>
              <a:t>ΙΙΙ</a:t>
            </a:r>
            <a:endParaRPr lang="ar-IQ" sz="2800" dirty="0">
              <a:solidFill>
                <a:srgbClr val="C00000"/>
              </a:solidFill>
              <a:latin typeface="SymbolMT"/>
            </a:endParaRPr>
          </a:p>
          <a:p>
            <a:pPr algn="just" rtl="0"/>
            <a:r>
              <a:rPr lang="en-US" sz="2800" dirty="0">
                <a:solidFill>
                  <a:schemeClr val="bg1"/>
                </a:solidFill>
                <a:latin typeface="TimesNewRomanPSMT"/>
              </a:rPr>
              <a:t>Low heat Portland cement – </a:t>
            </a:r>
            <a:r>
              <a:rPr lang="en-US" sz="2800" dirty="0">
                <a:solidFill>
                  <a:srgbClr val="C00000"/>
                </a:solidFill>
                <a:latin typeface="TimesNewRomanPSMT"/>
              </a:rPr>
              <a:t>Type </a:t>
            </a:r>
            <a:r>
              <a:rPr lang="en-US" sz="2800" dirty="0" smtClean="0">
                <a:solidFill>
                  <a:srgbClr val="C00000"/>
                </a:solidFill>
                <a:latin typeface="TimesNewRomanPSMT"/>
              </a:rPr>
              <a:t>ΙV</a:t>
            </a:r>
            <a:endParaRPr lang="ar-IQ" sz="2800" dirty="0">
              <a:solidFill>
                <a:srgbClr val="C00000"/>
              </a:solidFill>
              <a:latin typeface="SymbolMT"/>
            </a:endParaRPr>
          </a:p>
          <a:p>
            <a:pPr algn="just" rtl="0"/>
            <a:r>
              <a:rPr lang="en-US" sz="2800" dirty="0">
                <a:solidFill>
                  <a:schemeClr val="bg1"/>
                </a:solidFill>
                <a:latin typeface="TimesNewRomanPSMT"/>
              </a:rPr>
              <a:t>Sulfate-resisting Portland cement – </a:t>
            </a:r>
            <a:r>
              <a:rPr lang="en-US" sz="2800" dirty="0">
                <a:solidFill>
                  <a:srgbClr val="C00000"/>
                </a:solidFill>
                <a:latin typeface="TimesNewRomanPSMT"/>
              </a:rPr>
              <a:t>Type </a:t>
            </a:r>
            <a:r>
              <a:rPr lang="en-US" sz="2800" dirty="0" smtClean="0">
                <a:solidFill>
                  <a:srgbClr val="C00000"/>
                </a:solidFill>
                <a:latin typeface="TimesNewRomanPSMT"/>
              </a:rPr>
              <a:t>VI</a:t>
            </a:r>
            <a:endParaRPr lang="ar-IQ" dirty="0">
              <a:solidFill>
                <a:srgbClr val="C00000"/>
              </a:solidFill>
            </a:endParaRPr>
          </a:p>
        </p:txBody>
      </p:sp>
      <p:sp>
        <p:nvSpPr>
          <p:cNvPr id="3" name="Title 2"/>
          <p:cNvSpPr>
            <a:spLocks noGrp="1"/>
          </p:cNvSpPr>
          <p:nvPr>
            <p:ph type="title"/>
          </p:nvPr>
        </p:nvSpPr>
        <p:spPr>
          <a:xfrm>
            <a:off x="457200" y="152400"/>
            <a:ext cx="8229600" cy="684312"/>
          </a:xfrm>
        </p:spPr>
        <p:txBody>
          <a:bodyPr>
            <a:normAutofit/>
          </a:bodyPr>
          <a:lstStyle/>
          <a:p>
            <a:r>
              <a:rPr lang="en-US" sz="2800" b="1" dirty="0">
                <a:solidFill>
                  <a:srgbClr val="FF0000"/>
                </a:solidFill>
                <a:latin typeface="Times New Roman"/>
              </a:rPr>
              <a:t>Types of Portland Cement</a:t>
            </a:r>
            <a:endParaRPr lang="ar-IQ" sz="2800" dirty="0">
              <a:solidFill>
                <a:srgbClr val="FF0000"/>
              </a:solidFill>
            </a:endParaRPr>
          </a:p>
        </p:txBody>
      </p:sp>
    </p:spTree>
    <p:extLst>
      <p:ext uri="{BB962C8B-B14F-4D97-AF65-F5344CB8AC3E}">
        <p14:creationId xmlns:p14="http://schemas.microsoft.com/office/powerpoint/2010/main" val="39844437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500" dirty="0">
                <a:ln w="3200">
                  <a:solidFill>
                    <a:srgbClr val="444D26">
                      <a:shade val="75000"/>
                      <a:alpha val="25000"/>
                    </a:srgbClr>
                  </a:solidFill>
                  <a:prstDash val="solid"/>
                  <a:round/>
                </a:ln>
                <a:solidFill>
                  <a:srgbClr val="FF0000"/>
                </a:solidFill>
              </a:rPr>
              <a:t>Ordinary Portland cement</a:t>
            </a:r>
            <a:br>
              <a:rPr lang="en-US" sz="2500" dirty="0">
                <a:ln w="3200">
                  <a:solidFill>
                    <a:srgbClr val="444D26">
                      <a:shade val="75000"/>
                      <a:alpha val="25000"/>
                    </a:srgbClr>
                  </a:solidFill>
                  <a:prstDash val="solid"/>
                  <a:round/>
                </a:ln>
                <a:solidFill>
                  <a:srgbClr val="FF0000"/>
                </a:solidFill>
              </a:rPr>
            </a:br>
            <a:endParaRPr lang="ar-IQ" dirty="0"/>
          </a:p>
        </p:txBody>
      </p:sp>
      <p:sp>
        <p:nvSpPr>
          <p:cNvPr id="4" name="Content Placeholder 1"/>
          <p:cNvSpPr>
            <a:spLocks noGrp="1"/>
          </p:cNvSpPr>
          <p:nvPr>
            <p:ph idx="1"/>
          </p:nvPr>
        </p:nvSpPr>
        <p:spPr>
          <a:xfrm>
            <a:off x="323528" y="980728"/>
            <a:ext cx="8229600" cy="5040560"/>
          </a:xfrm>
        </p:spPr>
        <p:txBody>
          <a:bodyPr>
            <a:normAutofit fontScale="92500" lnSpcReduction="10000"/>
          </a:bodyPr>
          <a:lstStyle/>
          <a:p>
            <a:pPr marL="0" indent="0" algn="l" rtl="0">
              <a:buNone/>
            </a:pPr>
            <a:r>
              <a:rPr lang="en-US" dirty="0" smtClean="0">
                <a:solidFill>
                  <a:schemeClr val="bg1"/>
                </a:solidFill>
              </a:rPr>
              <a:t>         This type of cement use in constructions when there is no exposure to sulfates in the soil or groundwater.</a:t>
            </a:r>
            <a:endParaRPr lang="en-US" dirty="0">
              <a:solidFill>
                <a:schemeClr val="bg1"/>
              </a:solidFill>
            </a:endParaRPr>
          </a:p>
          <a:p>
            <a:pPr marL="0" indent="0" algn="l" rtl="0">
              <a:buNone/>
            </a:pPr>
            <a:r>
              <a:rPr lang="en-US" dirty="0">
                <a:solidFill>
                  <a:schemeClr val="bg1"/>
                </a:solidFill>
              </a:rPr>
              <a:t>The chemical composition requirements are listed in Iraqi specification </a:t>
            </a:r>
            <a:endParaRPr lang="en-US" dirty="0" smtClean="0">
              <a:solidFill>
                <a:schemeClr val="bg1"/>
              </a:solidFill>
            </a:endParaRPr>
          </a:p>
          <a:p>
            <a:pPr marL="0" indent="0" algn="l" rtl="0">
              <a:buNone/>
            </a:pPr>
            <a:r>
              <a:rPr lang="en-US" dirty="0">
                <a:solidFill>
                  <a:srgbClr val="C00000"/>
                </a:solidFill>
              </a:rPr>
              <a:t>L.S.F.</a:t>
            </a:r>
            <a:r>
              <a:rPr lang="en-US" dirty="0">
                <a:solidFill>
                  <a:schemeClr val="bg1"/>
                </a:solidFill>
              </a:rPr>
              <a:t>	: is limited between </a:t>
            </a:r>
            <a:r>
              <a:rPr lang="en-US" dirty="0">
                <a:solidFill>
                  <a:srgbClr val="C00000"/>
                </a:solidFill>
              </a:rPr>
              <a:t>0.66-1.02</a:t>
            </a:r>
            <a:r>
              <a:rPr lang="en-US" dirty="0">
                <a:solidFill>
                  <a:schemeClr val="bg1"/>
                </a:solidFill>
              </a:rPr>
              <a:t> Where each term in brackets denotes the percentage by mass of cement composition</a:t>
            </a:r>
            <a:r>
              <a:rPr lang="en-US" dirty="0" smtClean="0">
                <a:solidFill>
                  <a:schemeClr val="bg1"/>
                </a:solidFill>
              </a:rPr>
              <a:t>.</a:t>
            </a:r>
            <a:endParaRPr lang="en-US" dirty="0">
              <a:solidFill>
                <a:schemeClr val="bg1"/>
              </a:solidFill>
            </a:endParaRPr>
          </a:p>
          <a:p>
            <a:pPr marL="0" indent="0" algn="l" rtl="0">
              <a:buNone/>
            </a:pPr>
            <a:r>
              <a:rPr lang="en-US" dirty="0">
                <a:solidFill>
                  <a:schemeClr val="bg1"/>
                </a:solidFill>
              </a:rPr>
              <a:t>      This factor is limited – to assure that the lime in the raw materials, used in the cement manufacturing is not so high, so as it cause the presence of free lime after the occurrence of chemical equilibrium. While too low a </a:t>
            </a:r>
            <a:r>
              <a:rPr lang="en-US" dirty="0">
                <a:solidFill>
                  <a:srgbClr val="C00000"/>
                </a:solidFill>
              </a:rPr>
              <a:t>L.S.F.</a:t>
            </a:r>
            <a:r>
              <a:rPr lang="en-US" dirty="0">
                <a:solidFill>
                  <a:schemeClr val="bg1"/>
                </a:solidFill>
              </a:rPr>
              <a:t> would make the burning in the kiln difficult and the proportion of </a:t>
            </a:r>
            <a:r>
              <a:rPr lang="en-US" dirty="0">
                <a:solidFill>
                  <a:srgbClr val="C00000"/>
                </a:solidFill>
              </a:rPr>
              <a:t>C3S</a:t>
            </a:r>
            <a:r>
              <a:rPr lang="en-US" dirty="0">
                <a:solidFill>
                  <a:schemeClr val="bg1"/>
                </a:solidFill>
              </a:rPr>
              <a:t> in the clinker would be too low. </a:t>
            </a:r>
            <a:endParaRPr lang="en-US" dirty="0" smtClean="0">
              <a:solidFill>
                <a:schemeClr val="bg1"/>
              </a:solidFill>
            </a:endParaRPr>
          </a:p>
          <a:p>
            <a:pPr marL="0" indent="0" algn="l" rtl="0">
              <a:buNone/>
            </a:pPr>
            <a:r>
              <a:rPr lang="en-US" dirty="0">
                <a:solidFill>
                  <a:schemeClr val="bg1"/>
                </a:solidFill>
              </a:rPr>
              <a:t>	Fineness – not less than 2250 </a:t>
            </a:r>
            <a:r>
              <a:rPr lang="en-US" dirty="0" smtClean="0">
                <a:solidFill>
                  <a:schemeClr val="bg1"/>
                </a:solidFill>
              </a:rPr>
              <a:t>cm2/</a:t>
            </a:r>
            <a:r>
              <a:rPr lang="en-US" dirty="0" err="1" smtClean="0">
                <a:solidFill>
                  <a:schemeClr val="bg1"/>
                </a:solidFill>
              </a:rPr>
              <a:t>gm</a:t>
            </a:r>
            <a:endParaRPr lang="en-US" dirty="0">
              <a:solidFill>
                <a:schemeClr val="bg1"/>
              </a:solidFill>
            </a:endParaRPr>
          </a:p>
          <a:p>
            <a:pPr marL="0" indent="0" algn="l" rtl="0">
              <a:buNone/>
            </a:pPr>
            <a:endParaRPr lang="ar-IQ" dirty="0"/>
          </a:p>
        </p:txBody>
      </p:sp>
    </p:spTree>
    <p:extLst>
      <p:ext uri="{BB962C8B-B14F-4D97-AF65-F5344CB8AC3E}">
        <p14:creationId xmlns:p14="http://schemas.microsoft.com/office/powerpoint/2010/main" val="41042031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908720"/>
            <a:ext cx="8208912" cy="5256584"/>
          </a:xfrm>
        </p:spPr>
        <p:txBody>
          <a:bodyPr>
            <a:normAutofit/>
          </a:bodyPr>
          <a:lstStyle/>
          <a:p>
            <a:pPr marL="0" indent="0" algn="l" rtl="0">
              <a:buNone/>
            </a:pPr>
            <a:endParaRPr lang="en-US" dirty="0" smtClean="0"/>
          </a:p>
          <a:p>
            <a:pPr marL="0" indent="0" algn="l" rtl="0">
              <a:buNone/>
            </a:pPr>
            <a:r>
              <a:rPr lang="en-US" dirty="0" smtClean="0">
                <a:solidFill>
                  <a:schemeClr val="bg1"/>
                </a:solidFill>
              </a:rPr>
              <a:t>         </a:t>
            </a:r>
            <a:endParaRPr lang="ar-IQ" dirty="0"/>
          </a:p>
        </p:txBody>
      </p:sp>
      <p:sp>
        <p:nvSpPr>
          <p:cNvPr id="3" name="Title 2"/>
          <p:cNvSpPr>
            <a:spLocks noGrp="1"/>
          </p:cNvSpPr>
          <p:nvPr>
            <p:ph type="title"/>
          </p:nvPr>
        </p:nvSpPr>
        <p:spPr>
          <a:xfrm>
            <a:off x="467544" y="332656"/>
            <a:ext cx="8229600" cy="648072"/>
          </a:xfrm>
        </p:spPr>
        <p:txBody>
          <a:bodyPr>
            <a:normAutofit/>
          </a:bodyPr>
          <a:lstStyle/>
          <a:p>
            <a:r>
              <a:rPr lang="en-US" sz="2800" dirty="0">
                <a:solidFill>
                  <a:srgbClr val="FF0000"/>
                </a:solidFill>
              </a:rPr>
              <a:t>Rapid Hardening Portland Cement</a:t>
            </a:r>
            <a:endParaRPr lang="ar-IQ" sz="2800" dirty="0">
              <a:solidFill>
                <a:srgbClr val="FF0000"/>
              </a:solidFill>
            </a:endParaRPr>
          </a:p>
        </p:txBody>
      </p:sp>
      <p:sp>
        <p:nvSpPr>
          <p:cNvPr id="4" name="Rectangle 3"/>
          <p:cNvSpPr/>
          <p:nvPr/>
        </p:nvSpPr>
        <p:spPr>
          <a:xfrm>
            <a:off x="395536" y="1196752"/>
            <a:ext cx="7920880" cy="5078313"/>
          </a:xfrm>
          <a:prstGeom prst="rect">
            <a:avLst/>
          </a:prstGeom>
        </p:spPr>
        <p:txBody>
          <a:bodyPr wrap="square">
            <a:spAutoFit/>
          </a:bodyPr>
          <a:lstStyle/>
          <a:p>
            <a:pPr algn="just" rtl="0"/>
            <a:r>
              <a:rPr lang="en-US" dirty="0"/>
              <a:t>•	</a:t>
            </a:r>
            <a:r>
              <a:rPr lang="en-US" dirty="0">
                <a:solidFill>
                  <a:schemeClr val="bg1"/>
                </a:solidFill>
              </a:rPr>
              <a:t>This type develops strength more rapidly than ordinary Portland cement. The initial strength is higher , but they equalize at 2-3 months</a:t>
            </a:r>
          </a:p>
          <a:p>
            <a:pPr algn="just" rtl="0"/>
            <a:endParaRPr lang="en-US" dirty="0">
              <a:solidFill>
                <a:schemeClr val="bg1"/>
              </a:solidFill>
            </a:endParaRPr>
          </a:p>
          <a:p>
            <a:pPr algn="just" rtl="0"/>
            <a:r>
              <a:rPr lang="en-US" dirty="0">
                <a:solidFill>
                  <a:schemeClr val="bg1"/>
                </a:solidFill>
              </a:rPr>
              <a:t>•	Setting time for this type is similar for that of  ordinary Portland cement</a:t>
            </a:r>
          </a:p>
          <a:p>
            <a:pPr algn="just" rtl="0"/>
            <a:endParaRPr lang="en-US" dirty="0">
              <a:solidFill>
                <a:schemeClr val="bg1"/>
              </a:solidFill>
            </a:endParaRPr>
          </a:p>
          <a:p>
            <a:pPr algn="just" rtl="0"/>
            <a:r>
              <a:rPr lang="en-US" dirty="0">
                <a:solidFill>
                  <a:schemeClr val="bg1"/>
                </a:solidFill>
              </a:rPr>
              <a:t>•	The rate of strength gain occur due to increase of C3S compound, and due to finer grinding of the cement clinker ( the min. fineness is 3250 cm2/g (according to IQS 5)</a:t>
            </a:r>
          </a:p>
          <a:p>
            <a:pPr algn="just" rtl="0"/>
            <a:endParaRPr lang="en-US" dirty="0">
              <a:solidFill>
                <a:schemeClr val="bg1"/>
              </a:solidFill>
            </a:endParaRPr>
          </a:p>
          <a:p>
            <a:pPr algn="just" rtl="0"/>
            <a:r>
              <a:rPr lang="en-US" dirty="0">
                <a:solidFill>
                  <a:schemeClr val="bg1"/>
                </a:solidFill>
              </a:rPr>
              <a:t>•	Rate of heat evolution is higher than in ordinary Portland cement due to the increase in C3S and C3A, and due to its higher </a:t>
            </a:r>
            <a:r>
              <a:rPr lang="en-US" dirty="0" smtClean="0">
                <a:solidFill>
                  <a:schemeClr val="bg1"/>
                </a:solidFill>
              </a:rPr>
              <a:t>fineness</a:t>
            </a:r>
            <a:endParaRPr lang="en-US" dirty="0">
              <a:solidFill>
                <a:schemeClr val="bg1"/>
              </a:solidFill>
            </a:endParaRPr>
          </a:p>
          <a:p>
            <a:pPr algn="just" rtl="0"/>
            <a:endParaRPr lang="en-US" dirty="0" smtClean="0">
              <a:solidFill>
                <a:schemeClr val="bg1"/>
              </a:solidFill>
            </a:endParaRPr>
          </a:p>
          <a:p>
            <a:pPr algn="just" rtl="0"/>
            <a:r>
              <a:rPr lang="en-US" dirty="0">
                <a:solidFill>
                  <a:schemeClr val="bg1"/>
                </a:solidFill>
              </a:rPr>
              <a:t>•	Chemical composition and soundness requirements are similar to that of ordinary Portland cement.</a:t>
            </a:r>
          </a:p>
          <a:p>
            <a:pPr algn="just" rtl="0"/>
            <a:endParaRPr lang="en-US" dirty="0" smtClean="0">
              <a:solidFill>
                <a:schemeClr val="bg1"/>
              </a:solidFill>
            </a:endParaRPr>
          </a:p>
          <a:p>
            <a:pPr algn="just" rtl="0"/>
            <a:endParaRPr lang="en-US" dirty="0">
              <a:solidFill>
                <a:schemeClr val="bg1"/>
              </a:solidFill>
            </a:endParaRPr>
          </a:p>
          <a:p>
            <a:pPr algn="just" rtl="0"/>
            <a:endParaRPr lang="en-US" dirty="0">
              <a:solidFill>
                <a:schemeClr val="bg1"/>
              </a:solidFill>
            </a:endParaRPr>
          </a:p>
        </p:txBody>
      </p:sp>
    </p:spTree>
    <p:extLst>
      <p:ext uri="{BB962C8B-B14F-4D97-AF65-F5344CB8AC3E}">
        <p14:creationId xmlns:p14="http://schemas.microsoft.com/office/powerpoint/2010/main" val="6068418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124744"/>
            <a:ext cx="8229600" cy="4572000"/>
          </a:xfrm>
        </p:spPr>
        <p:txBody>
          <a:bodyPr>
            <a:normAutofit fontScale="85000" lnSpcReduction="20000"/>
          </a:bodyPr>
          <a:lstStyle/>
          <a:p>
            <a:pPr marL="0" indent="0" algn="l" rtl="0">
              <a:buNone/>
            </a:pPr>
            <a:r>
              <a:rPr lang="en-US" sz="2400" dirty="0">
                <a:solidFill>
                  <a:schemeClr val="bg1"/>
                </a:solidFill>
              </a:rPr>
              <a:t>•	The uses of this cement is indicated where  a  rapid strength development is desired (to develop high early strength, i.e. its 3 days strength equal that of 7 days ordinary Portland cement), for example:</a:t>
            </a:r>
          </a:p>
          <a:p>
            <a:pPr marL="0" indent="0" algn="l" rtl="0">
              <a:buNone/>
            </a:pPr>
            <a:endParaRPr lang="en-US" sz="2400" dirty="0">
              <a:solidFill>
                <a:schemeClr val="bg1"/>
              </a:solidFill>
            </a:endParaRPr>
          </a:p>
          <a:p>
            <a:pPr marL="0" indent="0" algn="l" rtl="0">
              <a:buNone/>
            </a:pPr>
            <a:r>
              <a:rPr lang="en-US" sz="2400" dirty="0">
                <a:solidFill>
                  <a:schemeClr val="bg1"/>
                </a:solidFill>
              </a:rPr>
              <a:t>o	When formwork is to be removed for re-use</a:t>
            </a:r>
          </a:p>
          <a:p>
            <a:pPr marL="0" indent="0" algn="l" rtl="0">
              <a:buNone/>
            </a:pPr>
            <a:endParaRPr lang="en-US" sz="2400" dirty="0">
              <a:solidFill>
                <a:schemeClr val="bg1"/>
              </a:solidFill>
            </a:endParaRPr>
          </a:p>
          <a:p>
            <a:pPr marL="0" indent="0" algn="l" rtl="0">
              <a:buNone/>
            </a:pPr>
            <a:r>
              <a:rPr lang="en-US" sz="2400" dirty="0">
                <a:solidFill>
                  <a:schemeClr val="bg1"/>
                </a:solidFill>
              </a:rPr>
              <a:t>o	Where sufficient strength for further construction is wanted as quickly as practicable, such as concrete blocks manufacturing, sidewalks and the places that can not be closed for a long time, and repair works needed to construct quickly.</a:t>
            </a:r>
          </a:p>
          <a:p>
            <a:pPr marL="0" indent="0" algn="l" rtl="0">
              <a:buNone/>
            </a:pPr>
            <a:endParaRPr lang="en-US" sz="2400" dirty="0">
              <a:solidFill>
                <a:schemeClr val="bg1"/>
              </a:solidFill>
            </a:endParaRPr>
          </a:p>
          <a:p>
            <a:pPr marL="0" indent="0" algn="l" rtl="0">
              <a:buNone/>
            </a:pPr>
            <a:r>
              <a:rPr lang="en-US" sz="2400" dirty="0">
                <a:solidFill>
                  <a:schemeClr val="bg1"/>
                </a:solidFill>
              </a:rPr>
              <a:t>•	For construction at low temperatures, to prevent the frost damage of the capillary water.</a:t>
            </a:r>
          </a:p>
          <a:p>
            <a:pPr marL="0" indent="0" algn="l" rtl="0">
              <a:buNone/>
            </a:pPr>
            <a:endParaRPr lang="en-US" sz="2400" dirty="0">
              <a:solidFill>
                <a:schemeClr val="bg1"/>
              </a:solidFill>
            </a:endParaRPr>
          </a:p>
          <a:p>
            <a:pPr marL="0" indent="0" algn="l" rtl="0">
              <a:buNone/>
            </a:pPr>
            <a:r>
              <a:rPr lang="en-US" sz="2400" dirty="0">
                <a:solidFill>
                  <a:schemeClr val="bg1"/>
                </a:solidFill>
              </a:rPr>
              <a:t>•	This type of cement does not use at mass concrete constructions.</a:t>
            </a:r>
          </a:p>
          <a:p>
            <a:pPr marL="0" indent="0" algn="l" rtl="0">
              <a:buNone/>
            </a:pPr>
            <a:endParaRPr lang="ar-IQ" sz="2400" dirty="0">
              <a:solidFill>
                <a:schemeClr val="bg1"/>
              </a:solidFill>
            </a:endParaRPr>
          </a:p>
        </p:txBody>
      </p:sp>
      <p:sp>
        <p:nvSpPr>
          <p:cNvPr id="3" name="Title 2"/>
          <p:cNvSpPr>
            <a:spLocks noGrp="1"/>
          </p:cNvSpPr>
          <p:nvPr>
            <p:ph type="title"/>
          </p:nvPr>
        </p:nvSpPr>
        <p:spPr>
          <a:xfrm>
            <a:off x="457200" y="152400"/>
            <a:ext cx="8229600" cy="756320"/>
          </a:xfrm>
        </p:spPr>
        <p:txBody>
          <a:bodyPr/>
          <a:lstStyle/>
          <a:p>
            <a:pPr rtl="0"/>
            <a:r>
              <a:rPr lang="en-US" sz="3200" dirty="0" smtClean="0">
                <a:solidFill>
                  <a:srgbClr val="C00000"/>
                </a:solidFill>
              </a:rPr>
              <a:t>Uses</a:t>
            </a:r>
            <a:endParaRPr lang="ar-IQ" dirty="0">
              <a:solidFill>
                <a:srgbClr val="C00000"/>
              </a:solidFill>
            </a:endParaRPr>
          </a:p>
        </p:txBody>
      </p:sp>
    </p:spTree>
    <p:extLst>
      <p:ext uri="{BB962C8B-B14F-4D97-AF65-F5344CB8AC3E}">
        <p14:creationId xmlns:p14="http://schemas.microsoft.com/office/powerpoint/2010/main" val="38661598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857328"/>
          </a:xfrm>
        </p:spPr>
        <p:txBody>
          <a:bodyPr>
            <a:normAutofit/>
          </a:bodyPr>
          <a:lstStyle/>
          <a:p>
            <a:pPr marL="0" indent="0" algn="l">
              <a:lnSpc>
                <a:spcPct val="150000"/>
              </a:lnSpc>
              <a:buNone/>
            </a:pPr>
            <a:r>
              <a:rPr lang="en-US" sz="2000" dirty="0">
                <a:solidFill>
                  <a:schemeClr val="bg1"/>
                </a:solidFill>
              </a:rPr>
              <a:t>The rapid strength development of this type of cement is achieved by grinding the cement to a very high </a:t>
            </a:r>
            <a:r>
              <a:rPr lang="en-US" sz="2000" dirty="0" smtClean="0">
                <a:solidFill>
                  <a:schemeClr val="bg1"/>
                </a:solidFill>
              </a:rPr>
              <a:t>fineness: 7000 </a:t>
            </a:r>
            <a:r>
              <a:rPr lang="en-US" sz="2000" dirty="0">
                <a:solidFill>
                  <a:schemeClr val="bg1"/>
                </a:solidFill>
              </a:rPr>
              <a:t>to 9000 cm2/g. Because of this, the gypsum content has to be higher (4 percent expressed as SO3). Because of its high fineness, it has a low bulk density. High fineness leads to rapid hydration, and therefore to a high rate of heat generation at early ages and to a rapid strength development ( 7 days strength of rapid hardening Portland cement can be reached at 24 hours when using this type of cement). There is little gain in strength beyond 28 days</a:t>
            </a:r>
            <a:r>
              <a:rPr lang="en-US" sz="2000" dirty="0" smtClean="0">
                <a:solidFill>
                  <a:schemeClr val="bg1"/>
                </a:solidFill>
              </a:rPr>
              <a:t>.</a:t>
            </a:r>
            <a:endParaRPr lang="en-US" sz="2000" dirty="0">
              <a:solidFill>
                <a:schemeClr val="bg1"/>
              </a:solidFill>
            </a:endParaRPr>
          </a:p>
          <a:p>
            <a:pPr marL="0" indent="0" algn="l">
              <a:lnSpc>
                <a:spcPct val="150000"/>
              </a:lnSpc>
              <a:buNone/>
            </a:pPr>
            <a:r>
              <a:rPr lang="en-US" sz="2000" dirty="0">
                <a:solidFill>
                  <a:schemeClr val="bg1"/>
                </a:solidFill>
              </a:rPr>
              <a:t>       It is used in structures where early </a:t>
            </a:r>
            <a:r>
              <a:rPr lang="en-US" sz="2000" dirty="0" err="1">
                <a:solidFill>
                  <a:schemeClr val="bg1"/>
                </a:solidFill>
              </a:rPr>
              <a:t>prestressing</a:t>
            </a:r>
            <a:r>
              <a:rPr lang="en-US" sz="2000" dirty="0">
                <a:solidFill>
                  <a:schemeClr val="bg1"/>
                </a:solidFill>
              </a:rPr>
              <a:t> or putting in service is of importance. </a:t>
            </a:r>
          </a:p>
          <a:p>
            <a:pPr marL="0" indent="0" algn="l">
              <a:lnSpc>
                <a:spcPct val="150000"/>
              </a:lnSpc>
              <a:buNone/>
            </a:pPr>
            <a:endParaRPr lang="ar-IQ" sz="2000" dirty="0">
              <a:solidFill>
                <a:schemeClr val="bg1"/>
              </a:solidFill>
            </a:endParaRPr>
          </a:p>
        </p:txBody>
      </p:sp>
      <p:sp>
        <p:nvSpPr>
          <p:cNvPr id="3" name="Title 2"/>
          <p:cNvSpPr>
            <a:spLocks noGrp="1"/>
          </p:cNvSpPr>
          <p:nvPr>
            <p:ph type="title"/>
          </p:nvPr>
        </p:nvSpPr>
        <p:spPr/>
        <p:txBody>
          <a:bodyPr>
            <a:noAutofit/>
          </a:bodyPr>
          <a:lstStyle/>
          <a:p>
            <a:r>
              <a:rPr lang="en-US" sz="2800" dirty="0">
                <a:solidFill>
                  <a:srgbClr val="FF0000"/>
                </a:solidFill>
              </a:rPr>
              <a:t>Special Types of Rapid Hardening Portland Cement A-Ultra High Early Strength Cement</a:t>
            </a:r>
            <a:endParaRPr lang="ar-IQ" sz="2800" dirty="0">
              <a:solidFill>
                <a:srgbClr val="FF0000"/>
              </a:solidFill>
            </a:endParaRPr>
          </a:p>
        </p:txBody>
      </p:sp>
    </p:spTree>
    <p:extLst>
      <p:ext uri="{BB962C8B-B14F-4D97-AF65-F5344CB8AC3E}">
        <p14:creationId xmlns:p14="http://schemas.microsoft.com/office/powerpoint/2010/main" val="27485649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6712"/>
            <a:ext cx="8229600" cy="5259288"/>
          </a:xfrm>
        </p:spPr>
        <p:txBody>
          <a:bodyPr>
            <a:normAutofit fontScale="77500" lnSpcReduction="20000"/>
          </a:bodyPr>
          <a:lstStyle/>
          <a:p>
            <a:pPr marL="0" indent="0" algn="l" rtl="0">
              <a:lnSpc>
                <a:spcPct val="170000"/>
              </a:lnSpc>
              <a:buNone/>
            </a:pPr>
            <a:r>
              <a:rPr lang="en-US" dirty="0"/>
              <a:t> </a:t>
            </a:r>
            <a:r>
              <a:rPr lang="en-US" dirty="0">
                <a:solidFill>
                  <a:schemeClr val="bg1"/>
                </a:solidFill>
              </a:rPr>
              <a:t>This type prepare by grinding CaCl2 with rapid hardening Portland cement. The percentage of CaCl2 should not be more than 2% by weight of the rapid hardening Portland cement</a:t>
            </a:r>
            <a:r>
              <a:rPr lang="en-US" dirty="0" smtClean="0">
                <a:solidFill>
                  <a:schemeClr val="bg1"/>
                </a:solidFill>
              </a:rPr>
              <a:t>.</a:t>
            </a:r>
            <a:endParaRPr lang="en-US" dirty="0">
              <a:solidFill>
                <a:schemeClr val="bg1"/>
              </a:solidFill>
            </a:endParaRPr>
          </a:p>
          <a:p>
            <a:pPr marL="0" indent="0" algn="l" rtl="0">
              <a:lnSpc>
                <a:spcPct val="120000"/>
              </a:lnSpc>
              <a:buNone/>
            </a:pPr>
            <a:r>
              <a:rPr lang="en-US" b="1" dirty="0">
                <a:solidFill>
                  <a:srgbClr val="C00000"/>
                </a:solidFill>
              </a:rPr>
              <a:t>By using CaCl2</a:t>
            </a:r>
            <a:r>
              <a:rPr lang="en-US" b="1" dirty="0" smtClean="0">
                <a:solidFill>
                  <a:srgbClr val="C00000"/>
                </a:solidFill>
              </a:rPr>
              <a:t>:</a:t>
            </a:r>
            <a:endParaRPr lang="en-US" dirty="0">
              <a:solidFill>
                <a:schemeClr val="bg1"/>
              </a:solidFill>
            </a:endParaRPr>
          </a:p>
          <a:p>
            <a:pPr marL="0" indent="0" algn="l" rtl="0">
              <a:lnSpc>
                <a:spcPct val="120000"/>
              </a:lnSpc>
              <a:buNone/>
            </a:pPr>
            <a:r>
              <a:rPr lang="en-US" dirty="0">
                <a:solidFill>
                  <a:schemeClr val="bg1"/>
                </a:solidFill>
              </a:rPr>
              <a:t>•	The rate of setting and hardening increase (the mixture is preferred to be casted within 20 minutes</a:t>
            </a:r>
            <a:r>
              <a:rPr lang="en-US" dirty="0" smtClean="0">
                <a:solidFill>
                  <a:schemeClr val="bg1"/>
                </a:solidFill>
              </a:rPr>
              <a:t>).</a:t>
            </a:r>
            <a:endParaRPr lang="en-US" dirty="0">
              <a:solidFill>
                <a:schemeClr val="bg1"/>
              </a:solidFill>
            </a:endParaRPr>
          </a:p>
          <a:p>
            <a:pPr marL="0" indent="0" algn="l" rtl="0">
              <a:lnSpc>
                <a:spcPct val="120000"/>
              </a:lnSpc>
              <a:buNone/>
            </a:pPr>
            <a:r>
              <a:rPr lang="en-US" dirty="0">
                <a:solidFill>
                  <a:schemeClr val="bg1"/>
                </a:solidFill>
              </a:rPr>
              <a:t>•	The rate of heat evolution increase in comparison with rapid hardening Portland cement, so it is more convenient to be use at cold weather</a:t>
            </a:r>
            <a:r>
              <a:rPr lang="en-US" dirty="0" smtClean="0">
                <a:solidFill>
                  <a:schemeClr val="bg1"/>
                </a:solidFill>
              </a:rPr>
              <a:t>.</a:t>
            </a:r>
            <a:endParaRPr lang="en-US" dirty="0">
              <a:solidFill>
                <a:schemeClr val="bg1"/>
              </a:solidFill>
            </a:endParaRPr>
          </a:p>
          <a:p>
            <a:pPr marL="0" indent="0" algn="l" rtl="0">
              <a:lnSpc>
                <a:spcPct val="120000"/>
              </a:lnSpc>
              <a:buNone/>
            </a:pPr>
            <a:r>
              <a:rPr lang="en-US" dirty="0">
                <a:solidFill>
                  <a:schemeClr val="bg1"/>
                </a:solidFill>
              </a:rPr>
              <a:t>•	The early strength is higher than for rapid hardening Portland cement, but their strength is equal at 90 days</a:t>
            </a:r>
            <a:r>
              <a:rPr lang="en-US" dirty="0" smtClean="0">
                <a:solidFill>
                  <a:schemeClr val="bg1"/>
                </a:solidFill>
              </a:rPr>
              <a:t>.</a:t>
            </a:r>
            <a:endParaRPr lang="en-US" dirty="0">
              <a:solidFill>
                <a:schemeClr val="bg1"/>
              </a:solidFill>
            </a:endParaRPr>
          </a:p>
          <a:p>
            <a:pPr marL="0" indent="0" algn="l" rtl="0">
              <a:lnSpc>
                <a:spcPct val="120000"/>
              </a:lnSpc>
              <a:buNone/>
            </a:pPr>
            <a:r>
              <a:rPr lang="en-US" dirty="0">
                <a:solidFill>
                  <a:schemeClr val="bg1"/>
                </a:solidFill>
              </a:rPr>
              <a:t>•	Because CaCl2 is a material that takes the moisture from the atmosphere, care should be taken to store this cement at dry place and for a storage period not more than one month so as it does not deteriorate</a:t>
            </a:r>
            <a:r>
              <a:rPr lang="en-US" dirty="0"/>
              <a:t>.</a:t>
            </a:r>
            <a:endParaRPr lang="ar-IQ" dirty="0"/>
          </a:p>
        </p:txBody>
      </p:sp>
      <p:sp>
        <p:nvSpPr>
          <p:cNvPr id="3" name="Title 2"/>
          <p:cNvSpPr>
            <a:spLocks noGrp="1"/>
          </p:cNvSpPr>
          <p:nvPr>
            <p:ph type="title"/>
          </p:nvPr>
        </p:nvSpPr>
        <p:spPr>
          <a:xfrm>
            <a:off x="395536" y="260648"/>
            <a:ext cx="8229600" cy="606896"/>
          </a:xfrm>
        </p:spPr>
        <p:txBody>
          <a:bodyPr>
            <a:normAutofit/>
          </a:bodyPr>
          <a:lstStyle/>
          <a:p>
            <a:r>
              <a:rPr lang="en-US" sz="2800" dirty="0" smtClean="0">
                <a:solidFill>
                  <a:srgbClr val="FF0000"/>
                </a:solidFill>
              </a:rPr>
              <a:t>Extra </a:t>
            </a:r>
            <a:r>
              <a:rPr lang="en-US" sz="2800" dirty="0">
                <a:solidFill>
                  <a:srgbClr val="FF0000"/>
                </a:solidFill>
              </a:rPr>
              <a:t>Rapid Hardening Portland Cement</a:t>
            </a:r>
            <a:endParaRPr lang="ar-IQ" sz="2800" dirty="0">
              <a:solidFill>
                <a:srgbClr val="FF0000"/>
              </a:solidFill>
            </a:endParaRPr>
          </a:p>
        </p:txBody>
      </p:sp>
    </p:spTree>
    <p:extLst>
      <p:ext uri="{BB962C8B-B14F-4D97-AF65-F5344CB8AC3E}">
        <p14:creationId xmlns:p14="http://schemas.microsoft.com/office/powerpoint/2010/main" val="20224519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052736"/>
            <a:ext cx="8229600" cy="5112568"/>
          </a:xfrm>
        </p:spPr>
        <p:txBody>
          <a:bodyPr>
            <a:noAutofit/>
          </a:bodyPr>
          <a:lstStyle/>
          <a:p>
            <a:pPr marL="0" indent="0" algn="l" rtl="0">
              <a:buNone/>
            </a:pPr>
            <a:r>
              <a:rPr lang="en-US" sz="2000" b="1" dirty="0" smtClean="0">
                <a:solidFill>
                  <a:srgbClr val="C00000"/>
                </a:solidFill>
              </a:rPr>
              <a:t>Composition</a:t>
            </a:r>
            <a:endParaRPr lang="en-US" sz="2000" b="1" dirty="0">
              <a:solidFill>
                <a:srgbClr val="C00000"/>
              </a:solidFill>
            </a:endParaRPr>
          </a:p>
          <a:p>
            <a:pPr marL="0" indent="0" algn="l" rtl="0">
              <a:buNone/>
            </a:pPr>
            <a:r>
              <a:rPr lang="en-US" sz="2000" dirty="0"/>
              <a:t>        </a:t>
            </a:r>
            <a:r>
              <a:rPr lang="en-US" sz="2000" dirty="0">
                <a:solidFill>
                  <a:schemeClr val="bg1"/>
                </a:solidFill>
              </a:rPr>
              <a:t>It contains less </a:t>
            </a:r>
            <a:r>
              <a:rPr lang="en-US" sz="2000" dirty="0">
                <a:solidFill>
                  <a:srgbClr val="C00000"/>
                </a:solidFill>
              </a:rPr>
              <a:t>C3S</a:t>
            </a:r>
            <a:r>
              <a:rPr lang="en-US" sz="2000" dirty="0">
                <a:solidFill>
                  <a:schemeClr val="bg1"/>
                </a:solidFill>
              </a:rPr>
              <a:t> and </a:t>
            </a:r>
            <a:r>
              <a:rPr lang="en-US" sz="2000" dirty="0">
                <a:solidFill>
                  <a:srgbClr val="C00000"/>
                </a:solidFill>
              </a:rPr>
              <a:t>C3A</a:t>
            </a:r>
            <a:r>
              <a:rPr lang="en-US" sz="2000" dirty="0">
                <a:solidFill>
                  <a:schemeClr val="bg1"/>
                </a:solidFill>
              </a:rPr>
              <a:t> percentage, and higher percentage of C2S in comparison with ordinary Portland cement</a:t>
            </a:r>
            <a:r>
              <a:rPr lang="en-US" sz="2000" dirty="0" smtClean="0">
                <a:solidFill>
                  <a:schemeClr val="bg1"/>
                </a:solidFill>
              </a:rPr>
              <a:t>.</a:t>
            </a:r>
          </a:p>
          <a:p>
            <a:pPr marL="0" indent="0" algn="l" rtl="0">
              <a:buNone/>
            </a:pPr>
            <a:r>
              <a:rPr lang="en-US" sz="2000" b="1" dirty="0" smtClean="0">
                <a:solidFill>
                  <a:srgbClr val="C00000"/>
                </a:solidFill>
              </a:rPr>
              <a:t>Properties</a:t>
            </a:r>
            <a:endParaRPr lang="en-US" sz="2000" b="1" dirty="0">
              <a:solidFill>
                <a:srgbClr val="C00000"/>
              </a:solidFill>
            </a:endParaRPr>
          </a:p>
          <a:p>
            <a:pPr marL="0" indent="0" algn="l" rtl="0">
              <a:buNone/>
            </a:pPr>
            <a:r>
              <a:rPr lang="en-US" sz="2000" dirty="0">
                <a:solidFill>
                  <a:schemeClr val="bg1"/>
                </a:solidFill>
              </a:rPr>
              <a:t>1)	Reduce and delay the heat of hydration. British standard (B. S.</a:t>
            </a:r>
          </a:p>
          <a:p>
            <a:pPr marL="0" indent="0" algn="l" rtl="0">
              <a:buNone/>
            </a:pPr>
            <a:r>
              <a:rPr lang="en-US" sz="2000" dirty="0">
                <a:solidFill>
                  <a:schemeClr val="bg1"/>
                </a:solidFill>
              </a:rPr>
              <a:t>1370 : 1974) limit the heat of hydration of this cement by</a:t>
            </a:r>
            <a:r>
              <a:rPr lang="en-US" sz="2000" dirty="0" smtClean="0">
                <a:solidFill>
                  <a:schemeClr val="bg1"/>
                </a:solidFill>
              </a:rPr>
              <a:t>:</a:t>
            </a:r>
            <a:endParaRPr lang="en-US" sz="2000" dirty="0">
              <a:solidFill>
                <a:schemeClr val="bg1"/>
              </a:solidFill>
            </a:endParaRPr>
          </a:p>
          <a:p>
            <a:pPr marL="0" indent="0" algn="l" rtl="0">
              <a:buNone/>
            </a:pPr>
            <a:r>
              <a:rPr lang="en-US" sz="2000" dirty="0"/>
              <a:t>-	</a:t>
            </a:r>
            <a:r>
              <a:rPr lang="en-US" sz="2000" dirty="0">
                <a:solidFill>
                  <a:schemeClr val="bg1"/>
                </a:solidFill>
              </a:rPr>
              <a:t>60 </a:t>
            </a:r>
            <a:r>
              <a:rPr lang="en-US" sz="2000" dirty="0" err="1">
                <a:solidFill>
                  <a:schemeClr val="bg1"/>
                </a:solidFill>
              </a:rPr>
              <a:t>cal</a:t>
            </a:r>
            <a:r>
              <a:rPr lang="en-US" sz="2000" dirty="0">
                <a:solidFill>
                  <a:schemeClr val="bg1"/>
                </a:solidFill>
              </a:rPr>
              <a:t>/g at 7 days </a:t>
            </a:r>
            <a:r>
              <a:rPr lang="en-US" sz="2000" dirty="0" smtClean="0">
                <a:solidFill>
                  <a:schemeClr val="bg1"/>
                </a:solidFill>
              </a:rPr>
              <a:t>age</a:t>
            </a:r>
            <a:endParaRPr lang="en-US" sz="2000" dirty="0">
              <a:solidFill>
                <a:schemeClr val="bg1"/>
              </a:solidFill>
            </a:endParaRPr>
          </a:p>
          <a:p>
            <a:pPr marL="0" indent="0" algn="l" rtl="0">
              <a:buNone/>
            </a:pPr>
            <a:r>
              <a:rPr lang="en-US" sz="2000" dirty="0">
                <a:solidFill>
                  <a:schemeClr val="bg1"/>
                </a:solidFill>
              </a:rPr>
              <a:t>-	70 </a:t>
            </a:r>
            <a:r>
              <a:rPr lang="en-US" sz="2000" dirty="0" err="1">
                <a:solidFill>
                  <a:schemeClr val="bg1"/>
                </a:solidFill>
              </a:rPr>
              <a:t>cal</a:t>
            </a:r>
            <a:r>
              <a:rPr lang="en-US" sz="2000" dirty="0">
                <a:solidFill>
                  <a:schemeClr val="bg1"/>
                </a:solidFill>
              </a:rPr>
              <a:t>/g at 28 days </a:t>
            </a:r>
            <a:r>
              <a:rPr lang="en-US" sz="2000" dirty="0" smtClean="0">
                <a:solidFill>
                  <a:schemeClr val="bg1"/>
                </a:solidFill>
              </a:rPr>
              <a:t>age</a:t>
            </a:r>
            <a:endParaRPr lang="en-US" sz="2000" dirty="0">
              <a:solidFill>
                <a:schemeClr val="bg1"/>
              </a:solidFill>
            </a:endParaRPr>
          </a:p>
          <a:p>
            <a:pPr marL="0" indent="0" algn="l" rtl="0">
              <a:buNone/>
            </a:pPr>
            <a:r>
              <a:rPr lang="en-US" sz="2000" dirty="0">
                <a:solidFill>
                  <a:schemeClr val="bg1"/>
                </a:solidFill>
              </a:rPr>
              <a:t>2)	It has lower early strength (half the strength at 7 days age and two third the strength at 28 days age) compared with ordinary Portland cement</a:t>
            </a:r>
            <a:r>
              <a:rPr lang="en-US" sz="2000" dirty="0" smtClean="0">
                <a:solidFill>
                  <a:schemeClr val="bg1"/>
                </a:solidFill>
              </a:rPr>
              <a:t>.</a:t>
            </a:r>
            <a:endParaRPr lang="en-US" sz="2000" dirty="0">
              <a:solidFill>
                <a:schemeClr val="bg1"/>
              </a:solidFill>
            </a:endParaRPr>
          </a:p>
          <a:p>
            <a:pPr marL="0" indent="0" algn="l" rtl="0">
              <a:buNone/>
            </a:pPr>
            <a:r>
              <a:rPr lang="en-US" sz="2000" dirty="0">
                <a:solidFill>
                  <a:schemeClr val="bg1"/>
                </a:solidFill>
              </a:rPr>
              <a:t>3)	Its fineness is not less than 3200 cm2/g </a:t>
            </a:r>
            <a:endParaRPr lang="ar-IQ" sz="2000" dirty="0">
              <a:solidFill>
                <a:schemeClr val="bg1"/>
              </a:solidFill>
            </a:endParaRPr>
          </a:p>
        </p:txBody>
      </p:sp>
      <p:sp>
        <p:nvSpPr>
          <p:cNvPr id="3" name="Title 2"/>
          <p:cNvSpPr>
            <a:spLocks noGrp="1"/>
          </p:cNvSpPr>
          <p:nvPr>
            <p:ph type="title"/>
          </p:nvPr>
        </p:nvSpPr>
        <p:spPr>
          <a:xfrm>
            <a:off x="457200" y="404664"/>
            <a:ext cx="8229600" cy="504056"/>
          </a:xfrm>
        </p:spPr>
        <p:txBody>
          <a:bodyPr>
            <a:normAutofit fontScale="90000"/>
          </a:bodyPr>
          <a:lstStyle/>
          <a:p>
            <a:r>
              <a:rPr lang="en-US" sz="2800" dirty="0">
                <a:solidFill>
                  <a:srgbClr val="FF0000"/>
                </a:solidFill>
              </a:rPr>
              <a:t>Low Heat Portland Cement</a:t>
            </a:r>
            <a:endParaRPr lang="ar-IQ" sz="2800" dirty="0">
              <a:solidFill>
                <a:srgbClr val="FF0000"/>
              </a:solidFill>
            </a:endParaRPr>
          </a:p>
        </p:txBody>
      </p:sp>
    </p:spTree>
    <p:extLst>
      <p:ext uri="{BB962C8B-B14F-4D97-AF65-F5344CB8AC3E}">
        <p14:creationId xmlns:p14="http://schemas.microsoft.com/office/powerpoint/2010/main" val="321319880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160</TotalTime>
  <Words>396</Words>
  <Application>Microsoft Office PowerPoint</Application>
  <PresentationFormat>On-screen Show (4:3)</PresentationFormat>
  <Paragraphs>83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Paper</vt:lpstr>
      <vt:lpstr>Types of Cement</vt:lpstr>
      <vt:lpstr>PowerPoint Presentation</vt:lpstr>
      <vt:lpstr>Types of Portland Cement</vt:lpstr>
      <vt:lpstr>Ordinary Portland cement </vt:lpstr>
      <vt:lpstr>Rapid Hardening Portland Cement</vt:lpstr>
      <vt:lpstr>Uses</vt:lpstr>
      <vt:lpstr>Special Types of Rapid Hardening Portland Cement A-Ultra High Early Strength Cement</vt:lpstr>
      <vt:lpstr>Extra Rapid Hardening Portland Cement</vt:lpstr>
      <vt:lpstr>Low Heat Portland Cement</vt:lpstr>
      <vt:lpstr>Uses</vt:lpstr>
      <vt:lpstr>Sulfate- resisting Cement</vt:lpstr>
      <vt:lpstr>Properties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Hydration of Cement</dc:title>
  <dc:creator>Doha</dc:creator>
  <cp:lastModifiedBy>Doha</cp:lastModifiedBy>
  <cp:revision>15</cp:revision>
  <dcterms:created xsi:type="dcterms:W3CDTF">2017-12-14T16:23:04Z</dcterms:created>
  <dcterms:modified xsi:type="dcterms:W3CDTF">2017-12-17T08:22:56Z</dcterms:modified>
</cp:coreProperties>
</file>